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2"/>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6" r:id="rId22"/>
    <p:sldId id="295" r:id="rId23"/>
    <p:sldId id="331" r:id="rId24"/>
    <p:sldId id="304" r:id="rId25"/>
    <p:sldId id="324" r:id="rId26"/>
    <p:sldId id="299" r:id="rId27"/>
    <p:sldId id="306" r:id="rId28"/>
    <p:sldId id="326" r:id="rId29"/>
    <p:sldId id="300" r:id="rId30"/>
    <p:sldId id="307" r:id="rId31"/>
    <p:sldId id="318" r:id="rId32"/>
    <p:sldId id="301" r:id="rId33"/>
    <p:sldId id="308" r:id="rId34"/>
    <p:sldId id="327" r:id="rId35"/>
    <p:sldId id="302" r:id="rId36"/>
    <p:sldId id="309" r:id="rId37"/>
    <p:sldId id="310" r:id="rId38"/>
    <p:sldId id="311" r:id="rId39"/>
    <p:sldId id="328" r:id="rId40"/>
    <p:sldId id="312" r:id="rId41"/>
    <p:sldId id="329" r:id="rId42"/>
    <p:sldId id="303" r:id="rId43"/>
    <p:sldId id="330" r:id="rId44"/>
    <p:sldId id="332" r:id="rId45"/>
    <p:sldId id="340" r:id="rId46"/>
    <p:sldId id="333" r:id="rId47"/>
    <p:sldId id="335" r:id="rId48"/>
    <p:sldId id="336" r:id="rId49"/>
    <p:sldId id="337" r:id="rId50"/>
    <p:sldId id="33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50"/>
    <p:restoredTop sz="66242"/>
  </p:normalViewPr>
  <p:slideViewPr>
    <p:cSldViewPr snapToGrid="0" snapToObjects="1">
      <p:cViewPr>
        <p:scale>
          <a:sx n="61" d="100"/>
          <a:sy n="61" d="100"/>
        </p:scale>
        <p:origin x="1016" y="37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 Id="rId3" Type="http://schemas.openxmlformats.org/officeDocument/2006/relationships/hyperlink" Target="https://blog.ethereum.org/2016/07/15/to-fork-or-not-to-fork/"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kingoftheether.com/history.html" TargetMode="External"/><Relationship Id="rId4" Type="http://schemas.openxmlformats.org/officeDocument/2006/relationships/hyperlink" Target="https://www.kingoftheether.com/postmortem.html" TargetMode="External"/><Relationship Id="rId5" Type="http://schemas.openxmlformats.org/officeDocument/2006/relationships/hyperlink" Target="https://github.com/kieranelby/KingOfTheEtherThrone/tree/v1.0/tests/onchain-test-report.md" TargetMode="External"/><Relationship Id="rId6" Type="http://schemas.openxmlformats.org/officeDocument/2006/relationships/hyperlink" Target="https://www.reddit.com/r/ethereum/comments/4ghzhv/governmentals_1100_eth_jackpot_payout_is_stuck/"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a:t>
            </a:r>
            <a:r>
              <a:rPr lang="it-IT" baseline="0" dirty="0" smtClean="0"/>
              <a:t>with no </a:t>
            </a:r>
            <a:r>
              <a:rPr lang="it-IT" baseline="0" dirty="0" err="1" smtClean="0"/>
              <a:t>parameters</a:t>
            </a:r>
            <a:r>
              <a:rPr lang="it-IT" baseline="0" dirty="0" smtClean="0"/>
              <a:t> and no </a:t>
            </a:r>
            <a:r>
              <a:rPr lang="it-IT" baseline="0" dirty="0" err="1" smtClean="0"/>
              <a:t>name</a:t>
            </a:r>
            <a:r>
              <a:rPr lang="it-IT" baseline="0" dirty="0" smtClean="0"/>
              <a:t>: </a:t>
            </a:r>
            <a:endParaRPr lang="it-IT"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a:t>
            </a: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t>
            </a: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a:t>
            </a: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a:t>
            </a:r>
            <a:r>
              <a:rPr lang="it-IT" sz="1200" kern="1200" baseline="0" dirty="0" smtClean="0">
                <a:solidFill>
                  <a:schemeClr val="tx1"/>
                </a:solidFill>
                <a:effectLst/>
                <a:latin typeface="+mn-lt"/>
                <a:ea typeface="+mn-ea"/>
                <a:cs typeface="+mn-cs"/>
              </a:rPr>
              <a:t>(10Liters)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a:t>
            </a:r>
            <a:r>
              <a:rPr lang="en-GB" dirty="0" smtClean="0"/>
              <a:t>.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endParaRPr lang="en-GB" baseline="0" dirty="0" smtClean="0"/>
          </a:p>
          <a:p>
            <a:r>
              <a:rPr lang="en-GB" baseline="0" dirty="0" smtClean="0"/>
              <a:t>She </a:t>
            </a:r>
            <a:r>
              <a:rPr lang="en-GB" baseline="0" dirty="0" smtClean="0"/>
              <a:t>is willing to pay a certain amount of money for it. </a:t>
            </a:r>
            <a:endParaRPr lang="en-GB" baseline="0" dirty="0" smtClean="0"/>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endParaRPr lang="en-GB" dirty="0" smtClean="0"/>
          </a:p>
          <a:p>
            <a:pPr marL="228600" indent="-228600">
              <a:buAutoNum type="arabicPeriod"/>
            </a:pPr>
            <a:endParaRPr lang="en-GB" dirty="0" smtClean="0"/>
          </a:p>
          <a:p>
            <a:pPr marL="228600" indent="-228600">
              <a:buAutoNum type="arabicPeriod"/>
            </a:pPr>
            <a:r>
              <a:rPr lang="en-GB" dirty="0" smtClean="0"/>
              <a:t>For </a:t>
            </a:r>
            <a:r>
              <a:rPr lang="en-GB" dirty="0" smtClean="0"/>
              <a:t>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a:t>
            </a:r>
            <a:r>
              <a:rPr lang="en-GB" baseline="0" dirty="0" smtClean="0"/>
              <a:t>day (the end of the month) </a:t>
            </a:r>
            <a:endParaRPr lang="en-GB" baseline="0" dirty="0" smtClean="0"/>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endParaRPr lang="en-GB" baseline="0" dirty="0" smtClean="0"/>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a:t>
            </a:r>
            <a:r>
              <a:rPr lang="en-GB" baseline="0" dirty="0" smtClean="0"/>
              <a:t>(IMPLAIS) always </a:t>
            </a:r>
            <a:r>
              <a:rPr lang="en-GB" baseline="0" dirty="0" smtClean="0"/>
              <a:t>a delay between seller and buyers and implies also some costs for the company (the middleman has to be paid for his work).  </a:t>
            </a:r>
          </a:p>
          <a:p>
            <a:pPr marL="457200" lvl="1" indent="0">
              <a:buNone/>
            </a:pPr>
            <a:r>
              <a:rPr lang="en-GB" baseline="0" dirty="0" smtClean="0"/>
              <a:t>A </a:t>
            </a:r>
            <a:r>
              <a:rPr lang="en-GB" baseline="0" dirty="0" smtClean="0"/>
              <a:t>lawyer (LOYER) </a:t>
            </a:r>
            <a:r>
              <a:rPr lang="en-GB" baseline="0" dirty="0" smtClean="0"/>
              <a:t>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noticed</a:t>
            </a:r>
            <a:r>
              <a:rPr lang="de-CH" baseline="0" dirty="0" smtClean="0"/>
              <a:t> </a:t>
            </a:r>
            <a:r>
              <a:rPr lang="de-CH" baseline="0" dirty="0" smtClean="0"/>
              <a:t>(NOTISD)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contract is written in Solidity language, </a:t>
            </a:r>
            <a:endParaRPr lang="en-GB" baseline="0" dirty="0" smtClean="0"/>
          </a:p>
          <a:p>
            <a:endParaRPr lang="en-GB" dirty="0" smtClean="0"/>
          </a:p>
          <a:p>
            <a:r>
              <a:rPr lang="en-GB" dirty="0" smtClean="0"/>
              <a:t>What goes </a:t>
            </a:r>
            <a:r>
              <a:rPr lang="en-GB" dirty="0" smtClean="0"/>
              <a:t>INTO</a:t>
            </a:r>
            <a:r>
              <a:rPr lang="en-GB" baseline="0" dirty="0" smtClean="0"/>
              <a:t> A SMART CONTRACT</a:t>
            </a:r>
            <a:r>
              <a:rPr lang="en-GB" baseline="0" dirty="0" smtClean="0"/>
              <a:t>?</a:t>
            </a:r>
          </a:p>
          <a:p>
            <a:endParaRPr lang="en-GB" baseline="0" dirty="0" smtClean="0"/>
          </a:p>
          <a:p>
            <a:r>
              <a:rPr lang="en-GB" baseline="0" dirty="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r>
              <a:rPr lang="en-GB" baseline="0" dirty="0" smtClean="0"/>
              <a:t>Line 7: Pay function which takes as parameters an amount of </a:t>
            </a:r>
            <a:r>
              <a:rPr lang="en-GB" baseline="0" dirty="0" err="1" smtClean="0"/>
              <a:t>cryptovalue</a:t>
            </a:r>
            <a:r>
              <a:rPr lang="en-GB" baseline="0" dirty="0" smtClean="0"/>
              <a:t> and the address of the recipient </a:t>
            </a:r>
          </a:p>
          <a:p>
            <a:r>
              <a:rPr lang="en-GB" baseline="0" dirty="0" smtClean="0"/>
              <a:t>Line 8: Exception that gets thrown if the caller is not the owner (the owner is the only one that can logically send his money) or 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p>
          <a:p>
            <a:r>
              <a:rPr lang="en-GB" baseline="0" dirty="0" smtClean="0"/>
              <a:t>Line 10: The outflow registry (</a:t>
            </a:r>
            <a:r>
              <a:rPr lang="en-GB" baseline="0" dirty="0" err="1" smtClean="0"/>
              <a:t>blockchain</a:t>
            </a:r>
            <a:r>
              <a:rPr lang="en-GB" baseline="0" dirty="0" smtClean="0"/>
              <a:t>) gets updated before the ether is transferred to the recipient. </a:t>
            </a:r>
          </a:p>
          <a:p>
            <a:r>
              <a:rPr lang="en-GB" baseline="0" dirty="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www.cryptocompare.com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coins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guides</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dao</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hack</a:t>
            </a:r>
            <a:r>
              <a:rPr lang="it-IT" kern="1200" baseline="0" smtClean="0">
                <a:solidFill>
                  <a:schemeClr val="tx1"/>
                </a:solidFill>
                <a:latin typeface="+mn-lt"/>
                <a:ea typeface="+mn-ea"/>
                <a:cs typeface="+mn-cs"/>
              </a:rPr>
              <a:t>-the-soft-</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-and-the-hard-</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t>
            </a: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r>
              <a:rPr lang="en-GB" baseline="0" smtClean="0"/>
              <a:t>New Challenge: </a:t>
            </a:r>
          </a:p>
          <a:p>
            <a:pPr marL="1143000" lvl="2" indent="-228600">
              <a:buAutoNum type="arabicPeriod"/>
            </a:pPr>
            <a:r>
              <a:rPr lang="en-GB" baseline="0" smtClean="0"/>
              <a:t>Soft-Fork</a:t>
            </a:r>
          </a:p>
          <a:p>
            <a:pPr marL="1600200" lvl="3" indent="-228600">
              <a:buAutoNum type="arabicPeriod"/>
            </a:pPr>
            <a:r>
              <a:rPr lang="en-GB" baseline="0" smtClean="0"/>
              <a:t>The blocks that contain a transaction that helps the attacker move the Dark DAO funds will be ignored! -&gt; Introduction of DOS attack</a:t>
            </a:r>
          </a:p>
          <a:p>
            <a:r>
              <a:rPr lang="it-IT" sz="1200" kern="1200" smtClean="0">
                <a:solidFill>
                  <a:schemeClr val="tx1"/>
                </a:solidFill>
                <a:latin typeface="+mn-lt"/>
                <a:ea typeface="+mn-ea"/>
                <a:cs typeface="+mn-cs"/>
              </a:rPr>
              <a:t> </a:t>
            </a:r>
            <a:endParaRPr lang="en-GB" baseline="0" smtClean="0"/>
          </a:p>
          <a:p>
            <a:pPr marL="1143000" lvl="2" indent="-228600">
              <a:buAutoNum type="arabicPeriod"/>
            </a:pPr>
            <a:r>
              <a:rPr lang="en-GB" baseline="0" smtClean="0"/>
              <a:t>Hard-Fork</a:t>
            </a:r>
          </a:p>
          <a:p>
            <a:pPr marL="685800" lvl="1" indent="-228600">
              <a:buAutoNum type="arabicPeriod"/>
            </a:pPr>
            <a:endParaRPr lang="en-GB" baseline="0" smtClean="0"/>
          </a:p>
          <a:p>
            <a:pPr marL="685800" lvl="1" indent="-228600">
              <a:buAutoNum type="arabicPeriod"/>
            </a:pPr>
            <a:r>
              <a:rPr lang="it-IT" sz="1200" kern="1200" smtClean="0">
                <a:solidFill>
                  <a:schemeClr val="tx1"/>
                </a:solidFill>
                <a:latin typeface="+mn-lt"/>
                <a:ea typeface="+mn-ea"/>
                <a:cs typeface="+mn-cs"/>
              </a:rPr>
              <a:t>A more conclusive </a:t>
            </a:r>
            <a:r>
              <a:rPr lang="it-IT" sz="1200" kern="1200" err="1" smtClean="0">
                <a:solidFill>
                  <a:schemeClr val="tx1"/>
                </a:solidFill>
                <a:latin typeface="+mn-lt"/>
                <a:ea typeface="+mn-ea"/>
                <a:cs typeface="+mn-cs"/>
              </a:rPr>
              <a:t>solution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put up for vote, the Hard-</a:t>
            </a:r>
            <a:r>
              <a:rPr lang="it-IT" sz="1200" kern="1200" err="1" smtClean="0">
                <a:solidFill>
                  <a:schemeClr val="tx1"/>
                </a:solidFill>
                <a:latin typeface="+mn-lt"/>
                <a:ea typeface="+mn-ea"/>
                <a:cs typeface="+mn-cs"/>
              </a:rPr>
              <a:t>fork</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smtClean="0">
                <a:solidFill>
                  <a:schemeClr val="tx1"/>
                </a:solidFill>
                <a:latin typeface="+mn-lt"/>
                <a:ea typeface="+mn-ea"/>
                <a:cs typeface="+mn-cs"/>
                <a:hlinkClick r:id="rId3"/>
              </a:rPr>
              <a:t>hard-fork had the sole function of returning all the Ether taken from the DAO to a refund smart contract. The new contract would have only one function: withdraw. The DAO token holders can request to be sent 1 ETH for every 100 DAO. The investors that had paid more than 1 ETH for 100 DAO could request the difference from the original address. </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A Player sends some Ether to the contract</a:t>
            </a:r>
          </a:p>
          <a:p>
            <a:pPr marL="228600" indent="-228600">
              <a:buAutoNum type="arabicPeriod"/>
            </a:pPr>
            <a:r>
              <a:rPr lang="en-GB" baseline="0" smtClean="0"/>
              <a:t>The function </a:t>
            </a:r>
            <a:r>
              <a:rPr lang="en-GB" baseline="0" err="1" smtClean="0"/>
              <a:t>fallback</a:t>
            </a:r>
            <a:r>
              <a:rPr lang="en-GB" baseline="0" smtClean="0"/>
              <a:t> is invoked </a:t>
            </a:r>
          </a:p>
          <a:p>
            <a:pPr marL="685800" lvl="1" indent="-228600">
              <a:buAutoNum type="arabicPeriod"/>
            </a:pPr>
            <a:r>
              <a:rPr lang="en-GB" baseline="0" smtClean="0"/>
              <a:t>The </a:t>
            </a:r>
            <a:r>
              <a:rPr lang="en-GB" baseline="0" err="1" smtClean="0"/>
              <a:t>fallback</a:t>
            </a:r>
            <a:r>
              <a:rPr lang="en-GB" baseline="0" smtClean="0"/>
              <a:t> checks if the sent value is enough to buy the title (if not it throws an exception, which means that the the transfer is reverted) </a:t>
            </a:r>
          </a:p>
          <a:p>
            <a:pPr marL="685800" lvl="1" indent="-228600">
              <a:buAutoNum type="arabicPeriod"/>
            </a:pPr>
            <a:r>
              <a:rPr lang="en-GB" baseline="0" smtClean="0"/>
              <a:t>If the </a:t>
            </a:r>
            <a:r>
              <a:rPr lang="en-GB" baseline="0" err="1" smtClean="0"/>
              <a:t>amoCompensation</a:t>
            </a:r>
            <a:r>
              <a:rPr lang="en-GB" baseline="0" smtClean="0"/>
              <a:t> is sent to the old </a:t>
            </a:r>
            <a:r>
              <a:rPr lang="en-GB" baseline="0" err="1" smtClean="0"/>
              <a:t>kingThe</a:t>
            </a:r>
            <a:r>
              <a:rPr lang="en-GB" baseline="0" smtClean="0"/>
              <a:t> new king is </a:t>
            </a:r>
            <a:r>
              <a:rPr lang="en-GB" baseline="0" err="1" smtClean="0"/>
              <a:t>setted</a:t>
            </a:r>
            <a:r>
              <a:rPr lang="en-GB" baseline="0" smtClean="0"/>
              <a:t> </a:t>
            </a:r>
          </a:p>
          <a:p>
            <a:pPr marL="685800" lvl="1" indent="-228600">
              <a:buAutoNum type="arabicPeriod"/>
            </a:pPr>
            <a:r>
              <a:rPr lang="en-GB" baseline="0" smtClean="0"/>
              <a:t>The Difference between </a:t>
            </a:r>
            <a:r>
              <a:rPr lang="en-GB" baseline="0" err="1" smtClean="0"/>
              <a:t>msg.value</a:t>
            </a:r>
            <a:r>
              <a:rPr lang="en-GB" baseline="0" smtClean="0"/>
              <a:t> and the compensation is kept (KEPT) by the contract </a:t>
            </a:r>
          </a:p>
          <a:p>
            <a:pPr marL="228600" lvl="0" indent="-228600">
              <a:buAutoNum type="arabicPeriod"/>
            </a:pPr>
            <a:r>
              <a:rPr lang="en-GB" baseline="0" smtClean="0"/>
              <a:t>The Owner of this contract can withdraw the ether accumulated (via </a:t>
            </a:r>
            <a:r>
              <a:rPr lang="en-GB" baseline="0" err="1" smtClean="0"/>
              <a:t>sweepCommission</a:t>
            </a:r>
            <a:r>
              <a:rPr lang="en-GB" baseline="0" smtClean="0"/>
              <a:t>) </a:t>
            </a:r>
          </a:p>
          <a:p>
            <a:pPr marL="685800" lvl="1" indent="-228600">
              <a:buAutoNum type="arabicPeriod"/>
            </a:pPr>
            <a:r>
              <a:rPr lang="en-GB" baseline="0" err="1" smtClean="0"/>
              <a:t>unt</a:t>
            </a:r>
            <a:r>
              <a:rPr lang="en-GB" baseline="0" smtClean="0"/>
              <a:t> is enough (INAF) the player is accepted as the new king </a:t>
            </a:r>
          </a:p>
          <a:p>
            <a:pPr marL="685800" lvl="1" indent="-228600">
              <a:buAutoNum type="arabicPeriod"/>
            </a:pPr>
            <a:endParaRPr lang="en-GB" baseline="0" smtClean="0"/>
          </a:p>
          <a:p>
            <a:pPr marL="0" lvl="0" indent="0">
              <a:buNone/>
            </a:pPr>
            <a:r>
              <a:rPr lang="en-GB" baseline="0" smtClean="0"/>
              <a:t>There could be a problem with this contract: </a:t>
            </a:r>
          </a:p>
          <a:p>
            <a:pPr marL="0" lvl="0" indent="0">
              <a:buNone/>
            </a:pPr>
            <a:r>
              <a:rPr lang="en-GB" baseline="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smtClean="0">
                <a:solidFill>
                  <a:schemeClr val="tx1"/>
                </a:solidFill>
                <a:effectLst/>
                <a:latin typeface="+mn-lt"/>
                <a:ea typeface="+mn-ea"/>
                <a:cs typeface="+mn-cs"/>
              </a:rPr>
              <a:t>Indeed, since send is equipped with a few gas</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the send at line 17 will fail if the </a:t>
            </a:r>
            <a:r>
              <a:rPr lang="en-GB" sz="1200" b="1" kern="1200" smtClean="0">
                <a:solidFill>
                  <a:schemeClr val="tx1"/>
                </a:solidFill>
                <a:effectLst/>
                <a:latin typeface="+mn-lt"/>
                <a:ea typeface="+mn-ea"/>
                <a:cs typeface="+mn-cs"/>
              </a:rPr>
              <a:t>king’s address is that of a contract with an expensive </a:t>
            </a:r>
            <a:r>
              <a:rPr lang="en-GB" sz="1200" b="1" kern="1200" err="1" smtClean="0">
                <a:solidFill>
                  <a:schemeClr val="tx1"/>
                </a:solidFill>
                <a:effectLst/>
                <a:latin typeface="+mn-lt"/>
                <a:ea typeface="+mn-ea"/>
                <a:cs typeface="+mn-cs"/>
              </a:rPr>
              <a:t>fallback</a:t>
            </a:r>
            <a:r>
              <a:rPr lang="en-GB" sz="1200" b="1" kern="1200" smtClean="0">
                <a:solidFill>
                  <a:schemeClr val="tx1"/>
                </a:solidFill>
                <a:effectLst/>
                <a:latin typeface="+mn-lt"/>
                <a:ea typeface="+mn-ea"/>
                <a:cs typeface="+mn-cs"/>
              </a:rPr>
              <a:t> </a:t>
            </a:r>
            <a:endParaRPr lang="en-GB" b="1" smtClean="0"/>
          </a:p>
          <a:p>
            <a:pPr marL="0" lvl="0" indent="0">
              <a:buNone/>
            </a:pPr>
            <a:endParaRPr lang="en-GB" baseline="0" smtClean="0"/>
          </a:p>
          <a:p>
            <a:pPr marL="0" lvl="0" indent="0">
              <a:buNone/>
            </a:pPr>
            <a:endParaRPr lang="en-GB" baseline="0" smtClean="0"/>
          </a:p>
          <a:p>
            <a:pPr marL="0" lvl="0" indent="0">
              <a:buNone/>
            </a:pPr>
            <a:r>
              <a:rPr lang="en-GB" baseline="0" smtClean="0"/>
              <a:t>Line 17: </a:t>
            </a:r>
          </a:p>
          <a:p>
            <a:pPr marL="0" lvl="0" indent="0">
              <a:buNone/>
            </a:pPr>
            <a:r>
              <a:rPr lang="en-GB" baseline="0" smtClean="0"/>
              <a:t>Se la </a:t>
            </a:r>
            <a:r>
              <a:rPr lang="en-GB" baseline="0" err="1" smtClean="0"/>
              <a:t>chiamata</a:t>
            </a:r>
            <a:r>
              <a:rPr lang="en-GB" baseline="0" smtClean="0"/>
              <a:t> </a:t>
            </a:r>
            <a:r>
              <a:rPr lang="en-GB" baseline="0" err="1" smtClean="0"/>
              <a:t>king.send</a:t>
            </a:r>
            <a:r>
              <a:rPr lang="en-GB" baseline="0" smtClean="0"/>
              <a:t> porta con se TROPPO POCO gas e </a:t>
            </a:r>
            <a:r>
              <a:rPr lang="en-GB" baseline="0" err="1" smtClean="0"/>
              <a:t>il</a:t>
            </a:r>
            <a:r>
              <a:rPr lang="en-GB" baseline="0" smtClean="0"/>
              <a:t> </a:t>
            </a:r>
            <a:r>
              <a:rPr lang="en-GB" baseline="0" err="1" smtClean="0"/>
              <a:t>ricevente</a:t>
            </a:r>
            <a:r>
              <a:rPr lang="en-GB" baseline="0" smtClean="0"/>
              <a:t> ha un </a:t>
            </a:r>
            <a:r>
              <a:rPr lang="en-GB" baseline="0" err="1" smtClean="0"/>
              <a:t>fallback</a:t>
            </a:r>
            <a:r>
              <a:rPr lang="en-GB" baseline="0" smtClean="0"/>
              <a:t> </a:t>
            </a:r>
            <a:r>
              <a:rPr lang="en-GB" baseline="0" err="1" smtClean="0"/>
              <a:t>costoso</a:t>
            </a:r>
            <a:r>
              <a:rPr lang="en-GB" baseline="0" smtClean="0"/>
              <a:t> (</a:t>
            </a:r>
            <a:r>
              <a:rPr lang="en-GB" baseline="0" err="1" smtClean="0"/>
              <a:t>quindi</a:t>
            </a:r>
            <a:r>
              <a:rPr lang="en-GB" baseline="0" smtClean="0"/>
              <a:t> </a:t>
            </a:r>
            <a:r>
              <a:rPr lang="en-GB" baseline="0" err="1" smtClean="0"/>
              <a:t>il</a:t>
            </a:r>
            <a:r>
              <a:rPr lang="en-GB" baseline="0" smtClean="0"/>
              <a:t> gas non </a:t>
            </a:r>
            <a:r>
              <a:rPr lang="en-GB" baseline="0" err="1" smtClean="0"/>
              <a:t>è</a:t>
            </a:r>
            <a:r>
              <a:rPr lang="en-GB" baseline="0" smtClean="0"/>
              <a:t> </a:t>
            </a:r>
            <a:r>
              <a:rPr lang="en-GB" baseline="0" err="1" smtClean="0"/>
              <a:t>sufficiente</a:t>
            </a:r>
            <a:r>
              <a:rPr lang="en-GB" baseline="0" smtClean="0"/>
              <a:t> per far partier la </a:t>
            </a:r>
            <a:r>
              <a:rPr lang="en-GB" baseline="0" err="1" smtClean="0"/>
              <a:t>transazione</a:t>
            </a:r>
            <a:r>
              <a:rPr lang="en-GB" baseline="0" smtClean="0"/>
              <a:t>) la </a:t>
            </a:r>
            <a:r>
              <a:rPr lang="en-GB" baseline="0" err="1" smtClean="0"/>
              <a:t>compensazione</a:t>
            </a:r>
            <a:r>
              <a:rPr lang="en-GB" baseline="0" smtClean="0"/>
              <a:t> </a:t>
            </a:r>
            <a:r>
              <a:rPr lang="en-GB" baseline="0" err="1" smtClean="0"/>
              <a:t>rimane</a:t>
            </a:r>
            <a:r>
              <a:rPr lang="en-GB" baseline="0" smtClean="0"/>
              <a:t> al </a:t>
            </a:r>
            <a:r>
              <a:rPr lang="en-GB" baseline="0" err="1" smtClean="0"/>
              <a:t>contratto</a:t>
            </a:r>
            <a:r>
              <a:rPr lang="en-GB" baseline="0" smtClean="0"/>
              <a:t>.</a:t>
            </a:r>
          </a:p>
          <a:p>
            <a:pPr marL="0" lvl="0" indent="0">
              <a:buNone/>
            </a:pPr>
            <a:r>
              <a:rPr lang="en-GB" baseline="0" err="1" smtClean="0"/>
              <a:t>Questo</a:t>
            </a:r>
            <a:r>
              <a:rPr lang="en-GB" baseline="0" smtClean="0"/>
              <a:t> </a:t>
            </a:r>
            <a:r>
              <a:rPr lang="en-GB" baseline="0" err="1" smtClean="0"/>
              <a:t>principlamente</a:t>
            </a:r>
            <a:r>
              <a:rPr lang="en-GB" baseline="0" smtClean="0"/>
              <a:t> </a:t>
            </a:r>
            <a:r>
              <a:rPr lang="en-GB" baseline="0" err="1" smtClean="0"/>
              <a:t>dovuto</a:t>
            </a:r>
            <a:r>
              <a:rPr lang="en-GB" baseline="0" smtClean="0"/>
              <a:t> dal </a:t>
            </a:r>
            <a:r>
              <a:rPr lang="en-GB" baseline="0" err="1" smtClean="0"/>
              <a:t>fatto</a:t>
            </a:r>
            <a:r>
              <a:rPr lang="en-GB" baseline="0" smtClean="0"/>
              <a:t> </a:t>
            </a:r>
            <a:r>
              <a:rPr lang="en-GB" baseline="0" err="1" smtClean="0"/>
              <a:t>che</a:t>
            </a:r>
            <a:r>
              <a:rPr lang="en-GB" baseline="0" smtClean="0"/>
              <a:t> non viene </a:t>
            </a:r>
            <a:r>
              <a:rPr lang="en-GB" baseline="0" err="1" smtClean="0"/>
              <a:t>controllato</a:t>
            </a:r>
            <a:r>
              <a:rPr lang="en-GB" baseline="0" smtClean="0"/>
              <a:t> </a:t>
            </a:r>
            <a:r>
              <a:rPr lang="en-GB" baseline="0" err="1" smtClean="0"/>
              <a:t>il</a:t>
            </a:r>
            <a:r>
              <a:rPr lang="en-GB" baseline="0" smtClean="0"/>
              <a:t> RETURN di </a:t>
            </a:r>
            <a:r>
              <a:rPr lang="en-GB" baseline="0" err="1" smtClean="0"/>
              <a:t>king.send</a:t>
            </a:r>
            <a:r>
              <a:rPr lang="en-GB" baseline="0" smtClean="0"/>
              <a:t>(compensation). </a:t>
            </a:r>
          </a:p>
          <a:p>
            <a:pPr marL="0" lvl="0" indent="0">
              <a:buNone/>
            </a:pPr>
            <a:endParaRPr lang="en-GB" baseline="0" smtClean="0"/>
          </a:p>
          <a:p>
            <a:pPr marL="0" lvl="0" indent="0">
              <a:buNone/>
            </a:pPr>
            <a:r>
              <a:rPr lang="en-GB" baseline="0" smtClean="0"/>
              <a:t>----------------------------</a:t>
            </a:r>
          </a:p>
          <a:p>
            <a:pPr marL="0" lvl="0" indent="0">
              <a:buNone/>
            </a:pPr>
            <a:r>
              <a:rPr lang="en-GB" baseline="0" smtClean="0"/>
              <a:t>SECOND ATTACK</a:t>
            </a:r>
          </a:p>
          <a:p>
            <a:pPr marL="0" lvl="0" indent="0">
              <a:buNone/>
            </a:pPr>
            <a:endParaRPr lang="en-GB"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Consider an attacker Mallory, whose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just throws an exception. The hacker calls </a:t>
            </a:r>
            <a:r>
              <a:rPr lang="en-GB" sz="1200" kern="1200" err="1" smtClean="0">
                <a:solidFill>
                  <a:schemeClr val="tx1"/>
                </a:solidFill>
                <a:effectLst/>
                <a:latin typeface="+mn-lt"/>
                <a:ea typeface="+mn-ea"/>
                <a:cs typeface="+mn-cs"/>
              </a:rPr>
              <a:t>unseatKing</a:t>
            </a:r>
            <a:r>
              <a:rPr lang="en-GB" sz="1200" kern="120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At this point, nobody else can get her crown, since every time </a:t>
            </a:r>
            <a:r>
              <a:rPr lang="en-GB" sz="1200" kern="1200" err="1" smtClean="0">
                <a:solidFill>
                  <a:schemeClr val="tx1"/>
                </a:solidFill>
                <a:effectLst/>
                <a:latin typeface="+mn-lt"/>
                <a:ea typeface="+mn-ea"/>
                <a:cs typeface="+mn-cs"/>
              </a:rPr>
              <a:t>KotET</a:t>
            </a:r>
            <a:r>
              <a:rPr lang="en-GB" sz="1200" kern="1200" smtClean="0">
                <a:solidFill>
                  <a:schemeClr val="tx1"/>
                </a:solidFill>
                <a:effectLst/>
                <a:latin typeface="+mn-lt"/>
                <a:ea typeface="+mn-ea"/>
                <a:cs typeface="+mn-cs"/>
              </a:rPr>
              <a:t> tries to send the compensation to Mallory, her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throws an exception, preventing the coronation to succeed. </a:t>
            </a:r>
            <a:endParaRPr lang="en-GB" smtClean="0"/>
          </a:p>
          <a:p>
            <a:pPr marL="0" lvl="0" indent="0">
              <a:buNone/>
            </a:pPr>
            <a:endParaRPr lang="en-GB" baseline="0" smtClean="0"/>
          </a:p>
          <a:p>
            <a:pPr marL="0" lvl="0" indent="0">
              <a:buNone/>
            </a:pPr>
            <a:r>
              <a:rPr lang="en-GB" baseline="0" err="1" smtClean="0"/>
              <a:t>Chiami</a:t>
            </a:r>
            <a:r>
              <a:rPr lang="en-GB" baseline="0" smtClean="0"/>
              <a:t> </a:t>
            </a:r>
            <a:r>
              <a:rPr lang="en-GB" baseline="0" err="1" smtClean="0"/>
              <a:t>unseatKing</a:t>
            </a:r>
            <a:r>
              <a:rPr lang="en-GB" baseline="0" smtClean="0"/>
              <a:t> e </a:t>
            </a:r>
            <a:r>
              <a:rPr lang="en-GB" baseline="0" err="1" smtClean="0"/>
              <a:t>diventi</a:t>
            </a:r>
            <a:r>
              <a:rPr lang="en-GB" baseline="0" smtClean="0"/>
              <a:t> KING</a:t>
            </a:r>
          </a:p>
          <a:p>
            <a:pPr marL="0" lvl="0" indent="0">
              <a:buNone/>
            </a:pPr>
            <a:r>
              <a:rPr lang="en-GB" baseline="0" err="1" smtClean="0"/>
              <a:t>Qualcun’altro</a:t>
            </a:r>
            <a:r>
              <a:rPr lang="en-GB" baseline="0" smtClean="0"/>
              <a:t> </a:t>
            </a:r>
            <a:r>
              <a:rPr lang="en-GB" baseline="0" err="1" smtClean="0"/>
              <a:t>vuole</a:t>
            </a:r>
            <a:r>
              <a:rPr lang="en-GB" baseline="0" smtClean="0"/>
              <a:t> </a:t>
            </a:r>
            <a:r>
              <a:rPr lang="en-GB" baseline="0" err="1" smtClean="0"/>
              <a:t>diventare</a:t>
            </a:r>
            <a:r>
              <a:rPr lang="en-GB" baseline="0" smtClean="0"/>
              <a:t> king -&gt; </a:t>
            </a:r>
            <a:r>
              <a:rPr lang="en-GB" baseline="0" err="1" smtClean="0"/>
              <a:t>quindi</a:t>
            </a:r>
            <a:r>
              <a:rPr lang="en-GB" baseline="0" smtClean="0"/>
              <a:t> viene </a:t>
            </a:r>
            <a:r>
              <a:rPr lang="en-GB" baseline="0" err="1" smtClean="0"/>
              <a:t>provata</a:t>
            </a:r>
            <a:r>
              <a:rPr lang="en-GB" baseline="0" smtClean="0"/>
              <a:t> di </a:t>
            </a:r>
            <a:r>
              <a:rPr lang="en-GB" baseline="0" err="1" smtClean="0"/>
              <a:t>mandare</a:t>
            </a:r>
            <a:r>
              <a:rPr lang="en-GB" baseline="0" smtClean="0"/>
              <a:t> la compensation a Mallory -&gt; </a:t>
            </a:r>
            <a:r>
              <a:rPr lang="en-GB" baseline="0" err="1" smtClean="0"/>
              <a:t>entra</a:t>
            </a:r>
            <a:r>
              <a:rPr lang="en-GB" baseline="0" smtClean="0"/>
              <a:t> in </a:t>
            </a:r>
            <a:r>
              <a:rPr lang="en-GB" baseline="0" err="1" smtClean="0"/>
              <a:t>gioco</a:t>
            </a:r>
            <a:r>
              <a:rPr lang="en-GB" baseline="0" smtClean="0"/>
              <a:t> </a:t>
            </a:r>
            <a:r>
              <a:rPr lang="en-GB" baseline="0" err="1" smtClean="0"/>
              <a:t>il</a:t>
            </a:r>
            <a:r>
              <a:rPr lang="en-GB" baseline="0" smtClean="0"/>
              <a:t> </a:t>
            </a:r>
            <a:r>
              <a:rPr lang="en-GB" baseline="0" err="1" smtClean="0"/>
              <a:t>Fallback</a:t>
            </a:r>
            <a:r>
              <a:rPr lang="en-GB" baseline="0" smtClean="0"/>
              <a:t> </a:t>
            </a:r>
            <a:r>
              <a:rPr lang="en-GB" baseline="0" err="1" smtClean="0"/>
              <a:t>che</a:t>
            </a:r>
            <a:r>
              <a:rPr lang="en-GB" baseline="0" smtClean="0"/>
              <a:t> viene </a:t>
            </a:r>
            <a:r>
              <a:rPr lang="en-GB" baseline="0" err="1" smtClean="0"/>
              <a:t>chiamato</a:t>
            </a:r>
            <a:r>
              <a:rPr lang="en-GB" baseline="0" smtClean="0"/>
              <a:t> e -&gt; throw -&gt; </a:t>
            </a:r>
            <a:r>
              <a:rPr lang="en-GB" baseline="0" err="1" smtClean="0"/>
              <a:t>nessuno</a:t>
            </a:r>
            <a:r>
              <a:rPr lang="en-GB" baseline="0" smtClean="0"/>
              <a:t> </a:t>
            </a:r>
            <a:r>
              <a:rPr lang="en-GB" baseline="0" err="1" smtClean="0"/>
              <a:t>sarà</a:t>
            </a:r>
            <a:r>
              <a:rPr lang="en-GB" baseline="0" smtClean="0"/>
              <a:t> </a:t>
            </a:r>
            <a:r>
              <a:rPr lang="en-GB" baseline="0" err="1" smtClean="0"/>
              <a:t>mai</a:t>
            </a:r>
            <a:r>
              <a:rPr lang="en-GB" baseline="0" smtClean="0"/>
              <a:t> </a:t>
            </a:r>
            <a:r>
              <a:rPr lang="en-GB" baseline="0" err="1" smtClean="0"/>
              <a:t>coronato</a:t>
            </a:r>
            <a:endParaRPr lang="en-GB" baseline="0" smtClean="0"/>
          </a:p>
          <a:p>
            <a:pPr marL="0" lvl="0" indent="0">
              <a:buNone/>
            </a:pPr>
            <a:endParaRPr lang="en-GB" baseline="0" smtClean="0"/>
          </a:p>
          <a:p>
            <a:pPr marL="228600" indent="-228600">
              <a:buAutoNum type="arabicPeriod"/>
            </a:pPr>
            <a:endParaRPr lang="en-GB" baseline="0"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www.kingoftheether.com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contract-safety-checklist.html</a:t>
            </a: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r>
              <a:rPr lang="it-IT" sz="1200" kern="1200" smtClean="0">
                <a:solidFill>
                  <a:schemeClr val="tx1"/>
                </a:solidFill>
                <a:latin typeface="+mn-lt"/>
                <a:ea typeface="+mn-ea"/>
                <a:cs typeface="+mn-cs"/>
              </a:rPr>
              <a:t>An </a:t>
            </a:r>
            <a:r>
              <a:rPr lang="it-IT" sz="1200" u="sng" kern="1200" smtClean="0">
                <a:solidFill>
                  <a:schemeClr val="tx1"/>
                </a:solidFill>
                <a:latin typeface="+mn-lt"/>
                <a:ea typeface="+mn-ea"/>
                <a:cs typeface="+mn-cs"/>
                <a:hlinkClick r:id="rId3"/>
              </a:rPr>
              <a:t>earlier version of King of the Ether suffered from </a:t>
            </a:r>
            <a:r>
              <a:rPr lang="it-IT" sz="1200" u="sng" kern="1200" smtClean="0">
                <a:solidFill>
                  <a:schemeClr val="tx1"/>
                </a:solidFill>
                <a:latin typeface="+mn-lt"/>
                <a:ea typeface="+mn-ea"/>
                <a:cs typeface="+mn-cs"/>
                <a:hlinkClick r:id="rId4"/>
              </a:rPr>
              <a:t>failure to send compensation payments to wallet contracts created by older versions of the Mist Ethereum Wallet.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smtClean="0">
                <a:solidFill>
                  <a:schemeClr val="tx1"/>
                </a:solidFill>
                <a:latin typeface="+mn-lt"/>
                <a:ea typeface="+mn-ea"/>
                <a:cs typeface="+mn-cs"/>
              </a:rPr>
              <a:t>POSSIBLE SOLUTIONS TO CHECK THE</a:t>
            </a:r>
            <a:r>
              <a:rPr lang="it-IT" sz="1200" kern="1200" baseline="0" smtClean="0">
                <a:solidFill>
                  <a:schemeClr val="tx1"/>
                </a:solidFill>
                <a:latin typeface="+mn-lt"/>
                <a:ea typeface="+mn-ea"/>
                <a:cs typeface="+mn-cs"/>
              </a:rPr>
              <a:t> KING.SEND</a:t>
            </a:r>
          </a:p>
          <a:p>
            <a:endParaRPr lang="it-IT"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latin typeface="+mn-lt"/>
                <a:ea typeface="+mn-ea"/>
                <a:cs typeface="+mn-cs"/>
              </a:rPr>
              <a:t>Including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reasonable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with </a:t>
            </a:r>
            <a:r>
              <a:rPr lang="it-IT" sz="1200" kern="1200" err="1" smtClean="0">
                <a:solidFill>
                  <a:schemeClr val="tx1"/>
                </a:solidFill>
                <a:latin typeface="+mn-lt"/>
                <a:ea typeface="+mn-ea"/>
                <a:cs typeface="+mn-cs"/>
              </a:rPr>
              <a:t>each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sent</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still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and ring-fence the funds for the </a:t>
            </a:r>
            <a:r>
              <a:rPr lang="it-IT" sz="1200" kern="1200" err="1" smtClean="0">
                <a:solidFill>
                  <a:schemeClr val="tx1"/>
                </a:solidFill>
                <a:latin typeface="+mn-lt"/>
                <a:ea typeface="+mn-ea"/>
                <a:cs typeface="+mn-cs"/>
              </a:rPr>
              <a:t>recipient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withdraw</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several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scenario - </a:t>
            </a:r>
            <a:r>
              <a:rPr lang="it-IT" sz="1200" kern="1200" err="1" smtClean="0">
                <a:solidFill>
                  <a:schemeClr val="tx1"/>
                </a:solidFill>
                <a:latin typeface="+mn-lt"/>
                <a:ea typeface="+mn-ea"/>
                <a:cs typeface="+mn-cs"/>
              </a:rPr>
              <a:t>see</a:t>
            </a:r>
            <a:r>
              <a:rPr lang="it-IT" sz="1200" kern="1200" smtClean="0">
                <a:solidFill>
                  <a:schemeClr val="tx1"/>
                </a:solidFill>
                <a:latin typeface="+mn-lt"/>
                <a:ea typeface="+mn-ea"/>
                <a:cs typeface="+mn-cs"/>
              </a:rPr>
              <a:t> e.g.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failure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to a </a:t>
            </a:r>
            <a:r>
              <a:rPr lang="it-IT" sz="1200" kern="1200" err="1" smtClean="0">
                <a:solidFill>
                  <a:schemeClr val="tx1"/>
                </a:solidFill>
                <a:latin typeface="+mn-lt"/>
                <a:ea typeface="+mn-ea"/>
                <a:cs typeface="+mn-cs"/>
              </a:rPr>
              <a:t>very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expensive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wallet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Successfully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resend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in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5"/>
              </a:rPr>
              <a:t>on-chain test report.</a:t>
            </a:r>
            <a:endParaRPr lang="it-IT" sz="1200" u="sng" kern="120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All</a:t>
            </a:r>
            <a:r>
              <a:rPr lang="it-IT" sz="1200" kern="1200" smtClean="0">
                <a:solidFill>
                  <a:schemeClr val="tx1"/>
                </a:solidFill>
                <a:latin typeface="+mn-lt"/>
                <a:ea typeface="+mn-ea"/>
                <a:cs typeface="+mn-cs"/>
              </a:rPr>
              <a:t> code and data on the </a:t>
            </a:r>
            <a:r>
              <a:rPr lang="it-IT" sz="1200" kern="1200" err="1" smtClean="0">
                <a:solidFill>
                  <a:schemeClr val="tx1"/>
                </a:solidFill>
                <a:latin typeface="+mn-lt"/>
                <a:ea typeface="+mn-ea"/>
                <a:cs typeface="+mn-cs"/>
              </a:rPr>
              <a:t>blockchain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visible</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anyone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even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marked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"public" in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attempt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keeping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keys</a:t>
            </a:r>
            <a:r>
              <a:rPr lang="it-IT" sz="1200" kern="1200" smtClean="0">
                <a:solidFill>
                  <a:schemeClr val="tx1"/>
                </a:solidFill>
                <a:latin typeface="+mn-lt"/>
                <a:ea typeface="+mn-ea"/>
                <a:cs typeface="+mn-cs"/>
              </a:rPr>
              <a:t> or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secret are in for a </a:t>
            </a:r>
            <a:r>
              <a:rPr lang="it-IT" sz="1200" kern="1200" err="1" smtClean="0">
                <a:solidFill>
                  <a:schemeClr val="tx1"/>
                </a:solidFill>
                <a:latin typeface="+mn-lt"/>
                <a:ea typeface="+mn-ea"/>
                <a:cs typeface="+mn-cs"/>
              </a:rPr>
              <a:t>surpsise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Ensuring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do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secret information.</a:t>
            </a:r>
            <a:endParaRPr lang="it-IT" sz="1200" u="sng" kern="1200" baseline="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It's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quite</a:t>
            </a:r>
            <a:r>
              <a:rPr lang="it-IT" sz="1200" kern="1200" smtClean="0">
                <a:solidFill>
                  <a:schemeClr val="tx1"/>
                </a:solidFill>
                <a:latin typeface="+mn-lt"/>
                <a:ea typeface="+mn-ea"/>
                <a:cs typeface="+mn-cs"/>
              </a:rPr>
              <a:t> hard to </a:t>
            </a:r>
            <a:r>
              <a:rPr lang="it-IT" sz="1200" kern="1200" err="1" smtClean="0">
                <a:solidFill>
                  <a:schemeClr val="tx1"/>
                </a:solidFill>
                <a:latin typeface="+mn-lt"/>
                <a:ea typeface="+mn-ea"/>
                <a:cs typeface="+mn-cs"/>
              </a:rPr>
              <a:t>calculate</a:t>
            </a:r>
            <a:r>
              <a:rPr lang="it-IT" sz="1200" kern="1200" smtClean="0">
                <a:solidFill>
                  <a:schemeClr val="tx1"/>
                </a:solidFill>
                <a:latin typeface="+mn-lt"/>
                <a:ea typeface="+mn-ea"/>
                <a:cs typeface="+mn-cs"/>
              </a:rPr>
              <a:t> the maximum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a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can use - </a:t>
            </a:r>
            <a:r>
              <a:rPr lang="it-IT" sz="1200" kern="1200" err="1" smtClean="0">
                <a:solidFill>
                  <a:schemeClr val="tx1"/>
                </a:solidFill>
                <a:latin typeface="+mn-lt"/>
                <a:ea typeface="+mn-ea"/>
                <a:cs typeface="+mn-cs"/>
              </a:rPr>
              <a:t>famously</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6"/>
              </a:rPr>
              <a:t>Governmental got stuck due to this. To make matters worse, the maximum gas limit on the network can vary over time based on transaction fees.</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Being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careful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loop</a:t>
            </a:r>
            <a:r>
              <a:rPr lang="it-IT" sz="1200" kern="1200" smtClean="0">
                <a:solidFill>
                  <a:schemeClr val="tx1"/>
                </a:solidFill>
                <a:latin typeface="+mn-lt"/>
                <a:ea typeface="+mn-ea"/>
                <a:cs typeface="+mn-cs"/>
              </a:rPr>
              <a:t> over (or delete) arrays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can </a:t>
            </a:r>
            <a:r>
              <a:rPr lang="it-IT" sz="1200" kern="1200" err="1" smtClean="0">
                <a:solidFill>
                  <a:schemeClr val="tx1"/>
                </a:solidFill>
                <a:latin typeface="+mn-lt"/>
                <a:ea typeface="+mn-ea"/>
                <a:cs typeface="+mn-cs"/>
              </a:rPr>
              <a:t>grow</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result</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a:t>
            </a:r>
            <a:r>
              <a:rPr lang="it-IT" sz="1200" kern="1200" smtClean="0">
                <a:solidFill>
                  <a:schemeClr val="tx1"/>
                </a:solidFill>
                <a:latin typeface="+mn-lt"/>
                <a:ea typeface="+mn-ea"/>
                <a:cs typeface="+mn-cs"/>
              </a:rPr>
              <a:t> input.</a:t>
            </a:r>
          </a:p>
          <a:p>
            <a:r>
              <a:rPr lang="it-IT" sz="1200" kern="1200" err="1" smtClean="0">
                <a:solidFill>
                  <a:schemeClr val="tx1"/>
                </a:solidFill>
                <a:latin typeface="+mn-lt"/>
                <a:ea typeface="+mn-ea"/>
                <a:cs typeface="+mn-cs"/>
              </a:rPr>
              <a:t>Limiting</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length</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user-supplied</a:t>
            </a:r>
            <a:r>
              <a:rPr lang="it-IT" sz="1200" kern="1200" smtClean="0">
                <a:solidFill>
                  <a:schemeClr val="tx1"/>
                </a:solidFill>
                <a:latin typeface="+mn-lt"/>
                <a:ea typeface="+mn-ea"/>
                <a:cs typeface="+mn-cs"/>
              </a:rPr>
              <a:t> data </a:t>
            </a:r>
            <a:r>
              <a:rPr lang="it-IT" sz="1200" kern="1200" err="1" smtClean="0">
                <a:solidFill>
                  <a:schemeClr val="tx1"/>
                </a:solidFill>
                <a:latin typeface="+mn-lt"/>
                <a:ea typeface="+mn-ea"/>
                <a:cs typeface="+mn-cs"/>
              </a:rPr>
              <a:t>such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monarch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names</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automated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gas </a:t>
            </a:r>
            <a:r>
              <a:rPr lang="it-IT" sz="1200" kern="1200" err="1" smtClean="0">
                <a:solidFill>
                  <a:schemeClr val="tx1"/>
                </a:solidFill>
                <a:latin typeface="+mn-lt"/>
                <a:ea typeface="+mn-ea"/>
                <a:cs typeface="+mn-cs"/>
              </a:rPr>
              <a:t>usage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Performing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fuzz</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testing</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generating</a:t>
            </a:r>
            <a:r>
              <a:rPr lang="it-IT" sz="1200" kern="1200" smtClean="0">
                <a:solidFill>
                  <a:schemeClr val="tx1"/>
                </a:solidFill>
                <a:latin typeface="+mn-lt"/>
                <a:ea typeface="+mn-ea"/>
                <a:cs typeface="+mn-cs"/>
              </a:rPr>
              <a:t> random </a:t>
            </a:r>
            <a:r>
              <a:rPr lang="it-IT" sz="1200" kern="1200" err="1" smtClean="0">
                <a:solidFill>
                  <a:schemeClr val="tx1"/>
                </a:solidFill>
                <a:latin typeface="+mn-lt"/>
                <a:ea typeface="+mn-ea"/>
                <a:cs typeface="+mn-cs"/>
              </a:rPr>
              <a:t>method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calls</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applying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them</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both</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 </a:t>
            </a:r>
            <a:r>
              <a:rPr lang="it-IT" sz="1200" kern="1200" err="1" smtClean="0">
                <a:solidFill>
                  <a:schemeClr val="tx1"/>
                </a:solidFill>
                <a:latin typeface="+mn-lt"/>
                <a:ea typeface="+mn-ea"/>
                <a:cs typeface="+mn-cs"/>
              </a:rPr>
              <a:t>Javascript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simulation</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intended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looking</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differences</a:t>
            </a:r>
            <a:r>
              <a:rPr lang="it-IT" sz="1200" kern="1200" smtClean="0">
                <a:solidFill>
                  <a:schemeClr val="tx1"/>
                </a:solidFill>
                <a:latin typeface="+mn-lt"/>
                <a:ea typeface="+mn-ea"/>
                <a:cs typeface="+mn-cs"/>
              </a:rPr>
              <a:t>.</a:t>
            </a:r>
          </a:p>
          <a:p>
            <a:endParaRPr lang="it-IT" sz="1200" kern="1200" smtClean="0">
              <a:solidFill>
                <a:schemeClr val="tx1"/>
              </a:solidFill>
              <a:latin typeface="+mn-lt"/>
              <a:ea typeface="+mn-ea"/>
              <a:cs typeface="+mn-cs"/>
            </a:endParaRPr>
          </a:p>
          <a:p>
            <a:r>
              <a:rPr lang="it-IT" sz="1200" kern="1200" smtClean="0">
                <a:solidFill>
                  <a:schemeClr val="tx1"/>
                </a:solidFill>
                <a:latin typeface="+mn-lt"/>
                <a:ea typeface="+mn-ea"/>
                <a:cs typeface="+mn-cs"/>
              </a:rPr>
              <a:t>Note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inadvertently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deployed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first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versions</a:t>
            </a:r>
            <a:r>
              <a:rPr lang="it-IT" sz="1200" kern="1200" smtClean="0">
                <a:solidFill>
                  <a:schemeClr val="tx1"/>
                </a:solidFill>
                <a:latin typeface="+mn-lt"/>
                <a:ea typeface="+mn-ea"/>
                <a:cs typeface="+mn-cs"/>
              </a:rPr>
              <a:t> to production </a:t>
            </a:r>
            <a:r>
              <a:rPr lang="it-IT" sz="1200" kern="1200" err="1" smtClean="0">
                <a:solidFill>
                  <a:schemeClr val="tx1"/>
                </a:solidFill>
                <a:latin typeface="+mn-lt"/>
                <a:ea typeface="+mn-ea"/>
                <a:cs typeface="+mn-cs"/>
              </a:rPr>
              <a:t>using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different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a:t>
            </a:r>
            <a:r>
              <a:rPr lang="it-IT" sz="1200" kern="1200" smtClean="0">
                <a:solidFill>
                  <a:schemeClr val="tx1"/>
                </a:solidFill>
                <a:latin typeface="+mn-lt"/>
                <a:ea typeface="+mn-ea"/>
                <a:cs typeface="+mn-cs"/>
              </a:rPr>
              <a:t> of the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compiler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tested</a:t>
            </a:r>
            <a:r>
              <a:rPr lang="it-IT" sz="1200" kern="1200" smtClean="0">
                <a:solidFill>
                  <a:schemeClr val="tx1"/>
                </a:solidFill>
                <a:latin typeface="+mn-lt"/>
                <a:ea typeface="+mn-ea"/>
                <a:cs typeface="+mn-cs"/>
              </a:rPr>
              <a:t> with -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caused</a:t>
            </a:r>
            <a:r>
              <a:rPr lang="it-IT" sz="1200" kern="1200" smtClean="0">
                <a:solidFill>
                  <a:schemeClr val="tx1"/>
                </a:solidFill>
                <a:latin typeface="+mn-lt"/>
                <a:ea typeface="+mn-ea"/>
                <a:cs typeface="+mn-cs"/>
              </a:rPr>
              <a:t> gas </a:t>
            </a:r>
            <a:r>
              <a:rPr lang="it-IT" sz="1200" kern="1200" err="1" smtClean="0">
                <a:solidFill>
                  <a:schemeClr val="tx1"/>
                </a:solidFill>
                <a:latin typeface="+mn-lt"/>
                <a:ea typeface="+mn-ea"/>
                <a:cs typeface="+mn-cs"/>
              </a:rPr>
              <a:t>costs</a:t>
            </a:r>
            <a:r>
              <a:rPr lang="it-IT" sz="1200" kern="1200" smtClean="0">
                <a:solidFill>
                  <a:schemeClr val="tx1"/>
                </a:solidFill>
                <a:latin typeface="+mn-lt"/>
                <a:ea typeface="+mn-ea"/>
                <a:cs typeface="+mn-cs"/>
              </a:rPr>
              <a:t> on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to be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higher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expected</a:t>
            </a:r>
            <a:r>
              <a:rPr lang="it-IT" sz="1200" kern="1200" smtClean="0">
                <a:solidFill>
                  <a:schemeClr val="tx1"/>
                </a:solidFill>
                <a:latin typeface="+mn-lt"/>
                <a:ea typeface="+mn-ea"/>
                <a:cs typeface="+mn-cs"/>
              </a:rPr>
              <a:t>.</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Consider</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which</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simple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odds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evens</a:t>
            </a:r>
            <a:r>
              <a:rPr lang="it-IT" sz="1200" kern="1200" smtClean="0">
                <a:solidFill>
                  <a:schemeClr val="tx1"/>
                </a:solidFill>
                <a:effectLst/>
                <a:latin typeface="+mn-lt"/>
                <a:ea typeface="+mn-ea"/>
                <a:cs typeface="+mn-cs"/>
              </a:rPr>
              <a:t>” game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two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players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Each</a:t>
            </a:r>
            <a:r>
              <a:rPr lang="it-IT" sz="1200" kern="1200" smtClean="0">
                <a:solidFill>
                  <a:schemeClr val="tx1"/>
                </a:solidFill>
                <a:effectLst/>
                <a:latin typeface="+mn-lt"/>
                <a:ea typeface="+mn-ea"/>
                <a:cs typeface="+mn-cs"/>
              </a:rPr>
              <a:t> player </a:t>
            </a:r>
            <a:r>
              <a:rPr lang="it-IT" sz="1200" kern="1200" err="1" smtClean="0">
                <a:solidFill>
                  <a:schemeClr val="tx1"/>
                </a:solidFill>
                <a:effectLst/>
                <a:latin typeface="+mn-lt"/>
                <a:ea typeface="+mn-ea"/>
                <a:cs typeface="+mn-cs"/>
              </a:rPr>
              <a:t>chooses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number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sum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even</a:t>
            </a:r>
            <a:r>
              <a:rPr lang="it-IT" sz="1200" kern="1200" smtClean="0">
                <a:solidFill>
                  <a:schemeClr val="tx1"/>
                </a:solidFill>
                <a:effectLst/>
                <a:latin typeface="+mn-lt"/>
                <a:ea typeface="+mn-ea"/>
                <a:cs typeface="+mn-cs"/>
              </a:rPr>
              <a:t>, the first player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otherwise</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second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smtClean="0"/>
              <a:t>The contract works as follows: </a:t>
            </a:r>
          </a:p>
          <a:p>
            <a:pPr marL="0" indent="0">
              <a:buNone/>
            </a:pPr>
            <a:endParaRPr lang="en-GB" baseline="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contract records the bets of two players in the field players</a:t>
            </a:r>
            <a:r>
              <a:rPr lang="en-GB" sz="1200" kern="1200" baseline="0" smtClean="0">
                <a:solidFill>
                  <a:schemeClr val="tx1"/>
                </a:solidFill>
                <a:effectLst/>
                <a:latin typeface="+mn-lt"/>
                <a:ea typeface="+mn-ea"/>
                <a:cs typeface="+mn-cs"/>
              </a:rPr>
              <a:t> (line2) </a:t>
            </a:r>
            <a:r>
              <a:rPr lang="en-GB" sz="1200" kern="120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To</a:t>
            </a:r>
            <a:r>
              <a:rPr lang="en-GB" sz="1200" kern="1200" baseline="0" smtClean="0">
                <a:solidFill>
                  <a:schemeClr val="tx1"/>
                </a:solidFill>
                <a:effectLst/>
                <a:latin typeface="+mn-lt"/>
                <a:ea typeface="+mn-ea"/>
                <a:cs typeface="+mn-cs"/>
              </a:rPr>
              <a:t> join the game each player has to play 2 ethers (line 8: function play). </a:t>
            </a:r>
            <a:r>
              <a:rPr lang="en-GB" sz="1200" kern="120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Once</a:t>
            </a:r>
            <a:r>
              <a:rPr lang="en-GB" sz="1200" kern="1200" baseline="0" smtClean="0">
                <a:solidFill>
                  <a:schemeClr val="tx1"/>
                </a:solidFill>
                <a:effectLst/>
                <a:latin typeface="+mn-lt"/>
                <a:ea typeface="+mn-ea"/>
                <a:cs typeface="+mn-cs"/>
              </a:rPr>
              <a:t> the second player join the game -&gt; the method </a:t>
            </a:r>
            <a:r>
              <a:rPr lang="en-GB" sz="1200" kern="1200" baseline="0" err="1" smtClean="0">
                <a:solidFill>
                  <a:schemeClr val="tx1"/>
                </a:solidFill>
                <a:effectLst/>
                <a:latin typeface="+mn-lt"/>
                <a:ea typeface="+mn-ea"/>
                <a:cs typeface="+mn-cs"/>
              </a:rPr>
              <a:t>andTheWinnerIs</a:t>
            </a:r>
            <a:r>
              <a:rPr lang="en-GB" sz="1200" kern="1200" baseline="0" smtClean="0">
                <a:solidFill>
                  <a:schemeClr val="tx1"/>
                </a:solidFill>
                <a:effectLst/>
                <a:latin typeface="+mn-lt"/>
                <a:ea typeface="+mn-ea"/>
                <a:cs typeface="+mn-cs"/>
              </a:rPr>
              <a:t>() (line 12) is called </a:t>
            </a:r>
            <a:r>
              <a:rPr lang="en-GB" sz="1200" kern="120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remaining 0.2ether are kept by the contract, and they can be collected by the owner via </a:t>
            </a:r>
            <a:r>
              <a:rPr lang="en-GB" sz="1200" kern="1200" err="1" smtClean="0">
                <a:solidFill>
                  <a:schemeClr val="tx1"/>
                </a:solidFill>
                <a:effectLst/>
                <a:latin typeface="+mn-lt"/>
                <a:ea typeface="+mn-ea"/>
                <a:cs typeface="+mn-cs"/>
              </a:rPr>
              <a:t>getProfit</a:t>
            </a:r>
            <a:r>
              <a:rPr lang="en-GB" sz="1200" kern="1200" smtClean="0">
                <a:solidFill>
                  <a:schemeClr val="tx1"/>
                </a:solidFill>
                <a:effectLst/>
                <a:latin typeface="+mn-lt"/>
                <a:ea typeface="+mn-ea"/>
                <a:cs typeface="+mn-cs"/>
              </a:rPr>
              <a:t>(). </a:t>
            </a: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a:t>
            </a:r>
            <a:r>
              <a:rPr lang="en-GB" baseline="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1. </a:t>
            </a:r>
            <a:r>
              <a:rPr lang="en-GB" sz="1200" kern="1200" smtClean="0">
                <a:solidFill>
                  <a:schemeClr val="tx1"/>
                </a:solidFill>
                <a:effectLst/>
                <a:latin typeface="+mn-lt"/>
                <a:ea typeface="+mn-ea"/>
                <a:cs typeface="+mn-cs"/>
              </a:rPr>
              <a:t>To do that, the adversary impersonates the second player, and waits that the first player makes his bet.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2. </a:t>
            </a:r>
            <a:r>
              <a:rPr lang="en-GB" sz="1200" kern="1200" smtClean="0">
                <a:solidFill>
                  <a:schemeClr val="tx1"/>
                </a:solidFill>
                <a:effectLst/>
                <a:latin typeface="+mn-lt"/>
                <a:ea typeface="+mn-ea"/>
                <a:cs typeface="+mn-cs"/>
              </a:rPr>
              <a:t>Now, although the field players is private, the adversary can infer the first player’s bet, by inspecting the </a:t>
            </a:r>
            <a:r>
              <a:rPr lang="en-GB" sz="1200" kern="1200" err="1" smtClean="0">
                <a:solidFill>
                  <a:schemeClr val="tx1"/>
                </a:solidFill>
                <a:effectLst/>
                <a:latin typeface="+mn-lt"/>
                <a:ea typeface="+mn-ea"/>
                <a:cs typeface="+mn-cs"/>
              </a:rPr>
              <a:t>blockchain</a:t>
            </a:r>
            <a:r>
              <a:rPr lang="en-GB" sz="1200" kern="1200" smtClean="0">
                <a:solidFill>
                  <a:schemeClr val="tx1"/>
                </a:solidFill>
                <a:effectLst/>
                <a:latin typeface="+mn-lt"/>
                <a:ea typeface="+mn-ea"/>
                <a:cs typeface="+mn-cs"/>
              </a:rPr>
              <a:t> transaction where he joined the game.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3. </a:t>
            </a:r>
            <a:r>
              <a:rPr lang="en-GB" sz="1200" kern="1200" smtClean="0">
                <a:solidFill>
                  <a:schemeClr val="tx1"/>
                </a:solidFill>
                <a:effectLst/>
                <a:latin typeface="+mn-lt"/>
                <a:ea typeface="+mn-ea"/>
                <a:cs typeface="+mn-cs"/>
              </a:rPr>
              <a:t>Then, the adversary can win the game by invoking play with a suitable bet19.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At some </a:t>
            </a:r>
            <a:r>
              <a:rPr lang="it-IT" sz="1200" kern="1200" err="1" smtClean="0">
                <a:solidFill>
                  <a:schemeClr val="tx1"/>
                </a:solidFill>
                <a:effectLst/>
                <a:latin typeface="+mn-lt"/>
                <a:ea typeface="+mn-ea"/>
                <a:cs typeface="+mn-cs"/>
              </a:rPr>
              <a:t>point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during</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development</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name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changed</a:t>
            </a:r>
            <a:r>
              <a:rPr lang="it-IT" sz="1200" kern="1200" smtClean="0">
                <a:solidFill>
                  <a:schemeClr val="tx1"/>
                </a:solidFill>
                <a:effectLst/>
                <a:latin typeface="+mn-lt"/>
                <a:ea typeface="+mn-ea"/>
                <a:cs typeface="+mn-cs"/>
              </a:rPr>
              <a:t> from </a:t>
            </a:r>
            <a:r>
              <a:rPr lang="it-IT" sz="1200" kern="1200" err="1" smtClean="0">
                <a:solidFill>
                  <a:schemeClr val="tx1"/>
                </a:solidFill>
                <a:effectLst/>
                <a:latin typeface="+mn-lt"/>
                <a:ea typeface="+mn-ea"/>
                <a:cs typeface="+mn-cs"/>
              </a:rPr>
              <a:t>DynamicPyramid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into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Rubixi</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smtClean="0"/>
              <a:t>Programmers forgot to change the name of the constructor, which then became </a:t>
            </a:r>
            <a:r>
              <a:rPr lang="en-GB" sz="1200" kern="1200" smtClean="0">
                <a:solidFill>
                  <a:schemeClr val="tx1"/>
                </a:solidFill>
                <a:effectLst/>
                <a:latin typeface="+mn-lt"/>
                <a:ea typeface="+mn-ea"/>
                <a:cs typeface="+mn-cs"/>
              </a:rPr>
              <a:t>a function </a:t>
            </a:r>
            <a:r>
              <a:rPr lang="en-GB" sz="1200" kern="1200" err="1" smtClean="0">
                <a:solidFill>
                  <a:schemeClr val="tx1"/>
                </a:solidFill>
                <a:effectLst/>
                <a:latin typeface="+mn-lt"/>
                <a:ea typeface="+mn-ea"/>
                <a:cs typeface="+mn-cs"/>
              </a:rPr>
              <a:t>invokable</a:t>
            </a:r>
            <a:r>
              <a:rPr lang="en-GB" sz="1200" kern="1200" smtClean="0">
                <a:solidFill>
                  <a:schemeClr val="tx1"/>
                </a:solidFill>
                <a:effectLst/>
                <a:latin typeface="+mn-lt"/>
                <a:ea typeface="+mn-ea"/>
                <a:cs typeface="+mn-cs"/>
              </a:rPr>
              <a:t> by anyone </a:t>
            </a:r>
            <a:endParaRPr lang="en-GB"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After this bug became public, users started to invoke </a:t>
            </a:r>
            <a:r>
              <a:rPr lang="en-GB" sz="1200" kern="1200" err="1" smtClean="0">
                <a:solidFill>
                  <a:schemeClr val="tx1"/>
                </a:solidFill>
                <a:effectLst/>
                <a:latin typeface="+mn-lt"/>
                <a:ea typeface="+mn-ea"/>
                <a:cs typeface="+mn-cs"/>
              </a:rPr>
              <a:t>DynamicPyramid</a:t>
            </a:r>
            <a:r>
              <a:rPr lang="en-GB" sz="1200" kern="1200" smtClean="0">
                <a:solidFill>
                  <a:schemeClr val="tx1"/>
                </a:solidFill>
                <a:effectLst/>
                <a:latin typeface="+mn-lt"/>
                <a:ea typeface="+mn-ea"/>
                <a:cs typeface="+mn-cs"/>
              </a:rPr>
              <a:t> in order to become the owner, and so to withdraw the fees. </a:t>
            </a:r>
            <a:endParaRPr lang="en-GB"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must </a:t>
            </a:r>
            <a:r>
              <a:rPr lang="it-IT" sz="1200" kern="1200" err="1" smtClean="0">
                <a:solidFill>
                  <a:schemeClr val="tx1"/>
                </a:solidFill>
                <a:effectLst/>
                <a:latin typeface="+mn-lt"/>
                <a:ea typeface="+mn-ea"/>
                <a:cs typeface="+mn-cs"/>
              </a:rPr>
              <a:t>send</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certain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amount</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to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no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joins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for 12 hours,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gets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all</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in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except</a:t>
            </a:r>
            <a:r>
              <a:rPr lang="it-IT" sz="1200" kern="1200" smtClean="0">
                <a:solidFill>
                  <a:schemeClr val="tx1"/>
                </a:solidFill>
                <a:effectLst/>
                <a:latin typeface="+mn-lt"/>
                <a:ea typeface="+mn-ea"/>
                <a:cs typeface="+mn-cs"/>
              </a:rPr>
              <a:t> for a </a:t>
            </a:r>
            <a:r>
              <a:rPr lang="it-IT" sz="1200" kern="1200" err="1" smtClean="0">
                <a:solidFill>
                  <a:schemeClr val="tx1"/>
                </a:solidFill>
                <a:effectLst/>
                <a:latin typeface="+mn-lt"/>
                <a:ea typeface="+mn-ea"/>
                <a:cs typeface="+mn-cs"/>
              </a:rPr>
              <a:t>fee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kept</a:t>
            </a:r>
            <a:r>
              <a:rPr lang="it-IT" sz="1200" kern="1200" smtClean="0">
                <a:solidFill>
                  <a:schemeClr val="tx1"/>
                </a:solidFill>
                <a:effectLst/>
                <a:latin typeface="+mn-lt"/>
                <a:ea typeface="+mn-ea"/>
                <a:cs typeface="+mn-cs"/>
              </a:rPr>
              <a:t> by the </a:t>
            </a:r>
            <a:r>
              <a:rPr lang="it-IT" sz="1200" kern="1200" err="1" smtClean="0">
                <a:solidFill>
                  <a:schemeClr val="tx1"/>
                </a:solidFill>
                <a:effectLst/>
                <a:latin typeface="+mn-lt"/>
                <a:ea typeface="+mn-ea"/>
                <a:cs typeface="+mn-cs"/>
              </a:rPr>
              <a:t>owner</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When</a:t>
            </a:r>
            <a:r>
              <a:rPr lang="it-IT" sz="1200" kern="1200" smtClean="0">
                <a:solidFill>
                  <a:schemeClr val="tx1"/>
                </a:solidFill>
                <a:effectLst/>
                <a:latin typeface="+mn-lt"/>
                <a:ea typeface="+mn-ea"/>
                <a:cs typeface="+mn-cs"/>
              </a:rPr>
              <a:t> the 12 hours are </a:t>
            </a:r>
            <a:r>
              <a:rPr lang="it-IT" sz="1200" kern="1200" err="1" smtClean="0">
                <a:solidFill>
                  <a:schemeClr val="tx1"/>
                </a:solidFill>
                <a:effectLst/>
                <a:latin typeface="+mn-lt"/>
                <a:ea typeface="+mn-ea"/>
                <a:cs typeface="+mn-cs"/>
              </a:rPr>
              <a:t>expired</a:t>
            </a:r>
            <a:r>
              <a:rPr lang="it-IT" sz="1200" kern="1200" smtClean="0">
                <a:solidFill>
                  <a:schemeClr val="tx1"/>
                </a:solidFill>
                <a:effectLst/>
                <a:latin typeface="+mn-lt"/>
                <a:ea typeface="+mn-ea"/>
                <a:cs typeface="+mn-cs"/>
              </a:rPr>
              <a:t>,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can </a:t>
            </a:r>
            <a:r>
              <a:rPr lang="it-IT" sz="1200" kern="1200" err="1" smtClean="0">
                <a:solidFill>
                  <a:schemeClr val="tx1"/>
                </a:solidFill>
                <a:effectLst/>
                <a:latin typeface="+mn-lt"/>
                <a:ea typeface="+mn-ea"/>
                <a:cs typeface="+mn-cs"/>
              </a:rPr>
              <a:t>claim</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money</a:t>
            </a:r>
            <a:r>
              <a:rPr lang="it-IT" sz="1200" kern="1200" smtClean="0">
                <a:solidFill>
                  <a:schemeClr val="tx1"/>
                </a:solidFill>
                <a:effectLst/>
                <a:latin typeface="+mn-lt"/>
                <a:ea typeface="+mn-ea"/>
                <a:cs typeface="+mn-cs"/>
              </a:rPr>
              <a:t>, and the arrays are </a:t>
            </a:r>
            <a:r>
              <a:rPr lang="it-IT" sz="1200" kern="1200" err="1" smtClean="0">
                <a:solidFill>
                  <a:schemeClr val="tx1"/>
                </a:solidFill>
                <a:effectLst/>
                <a:latin typeface="+mn-lt"/>
                <a:ea typeface="+mn-ea"/>
                <a:cs typeface="+mn-cs"/>
              </a:rPr>
              <a:t>cleared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follows</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player must </a:t>
            </a:r>
            <a:r>
              <a:rPr lang="it-IT" sz="1200" kern="1200" err="1" smtClean="0">
                <a:solidFill>
                  <a:schemeClr val="tx1"/>
                </a:solidFill>
                <a:effectLst/>
                <a:latin typeface="+mn-lt"/>
                <a:ea typeface="+mn-ea"/>
                <a:cs typeface="+mn-cs"/>
              </a:rPr>
              <a:t>invest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half</a:t>
            </a:r>
            <a:r>
              <a:rPr lang="it-IT" sz="1200" kern="1200" smtClean="0">
                <a:solidFill>
                  <a:schemeClr val="tx1"/>
                </a:solidFill>
                <a:effectLst/>
                <a:latin typeface="+mn-lt"/>
                <a:ea typeface="+mn-ea"/>
                <a:cs typeface="+mn-cs"/>
              </a:rPr>
              <a:t> of the jackpot (line 14), </a:t>
            </a:r>
            <a:endParaRPr lang="it-IT" smtClean="0"/>
          </a:p>
          <a:p>
            <a:pPr marL="228600" indent="-228600">
              <a:buAutoNum type="arabicPeriod"/>
            </a:pPr>
            <a:r>
              <a:rPr lang="en-GB" baseline="0" smtClean="0"/>
              <a:t>Anyone can invoke </a:t>
            </a:r>
            <a:r>
              <a:rPr lang="en-GB" baseline="0" err="1" smtClean="0"/>
              <a:t>resetInvestment</a:t>
            </a:r>
            <a:r>
              <a:rPr lang="en-GB" baseline="0" smtClean="0"/>
              <a:t> </a:t>
            </a:r>
          </a:p>
          <a:p>
            <a:pPr marL="228600" indent="-228600">
              <a:buAutoNum type="arabicPeriod"/>
            </a:pPr>
            <a:r>
              <a:rPr lang="en-GB" baseline="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Anyone can invoke </a:t>
            </a:r>
            <a:r>
              <a:rPr lang="en-GB" sz="1200" kern="1200" err="1" smtClean="0">
                <a:solidFill>
                  <a:schemeClr val="tx1"/>
                </a:solidFill>
                <a:effectLst/>
                <a:latin typeface="+mn-lt"/>
                <a:ea typeface="+mn-ea"/>
                <a:cs typeface="+mn-cs"/>
              </a:rPr>
              <a:t>resetInvestment</a:t>
            </a:r>
            <a:r>
              <a:rPr lang="en-GB" sz="1200" kern="1200" smtClean="0">
                <a:solidFill>
                  <a:schemeClr val="tx1"/>
                </a:solidFill>
                <a:effectLst/>
                <a:latin typeface="+mn-lt"/>
                <a:ea typeface="+mn-ea"/>
                <a:cs typeface="+mn-cs"/>
              </a:rPr>
              <a:t>(), which pays the jackpot (half of the invested total) to the winner (line 24), and sends the remaining ether to the contract owner. </a:t>
            </a:r>
            <a:endParaRPr lang="en-GB" smtClean="0"/>
          </a:p>
          <a:p>
            <a:pPr marL="685800" lvl="1" indent="-228600">
              <a:buAutoNum type="arabicPeriod"/>
            </a:pPr>
            <a:endParaRPr lang="en-GB" baseline="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“stack size limits”. This vulnerability has been fixed -&gt; </a:t>
            </a:r>
            <a:r>
              <a:rPr lang="is-IS" baseline="0" dirty="0" smtClean="0"/>
              <a:t>….</a:t>
            </a:r>
            <a:endParaRPr lang="en-GB" baseline="0" dirty="0" smtClean="0"/>
          </a:p>
          <a:p>
            <a:pPr marL="685800" lvl="1" indent="-228600">
              <a:buAutoNum type="arabicPeriod"/>
            </a:pPr>
            <a:r>
              <a:rPr lang="it-IT" sz="1200" kern="1200" dirty="0" smtClean="0">
                <a:solidFill>
                  <a:schemeClr val="tx1"/>
                </a:solidFill>
                <a:latin typeface="+mn-lt"/>
                <a:ea typeface="+mn-ea"/>
                <a:cs typeface="+mn-cs"/>
              </a:rPr>
              <a:t>From </a:t>
            </a:r>
            <a:r>
              <a:rPr lang="it-IT" sz="1200" kern="1200" dirty="0" err="1" smtClean="0">
                <a:solidFill>
                  <a:schemeClr val="tx1"/>
                </a:solidFill>
                <a:latin typeface="+mn-lt"/>
                <a:ea typeface="+mn-ea"/>
                <a:cs typeface="+mn-cs"/>
              </a:rPr>
              <a:t>Solidity</a:t>
            </a:r>
            <a:r>
              <a:rPr lang="it-IT" sz="1200" kern="1200" dirty="0" smtClean="0">
                <a:solidFill>
                  <a:schemeClr val="tx1"/>
                </a:solidFill>
                <a:latin typeface="+mn-lt"/>
                <a:ea typeface="+mn-ea"/>
                <a:cs typeface="+mn-cs"/>
              </a:rPr>
              <a:t> 0.4.2, 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calling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has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been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increased</a:t>
            </a:r>
            <a:r>
              <a:rPr lang="it-IT" sz="1200" kern="1200" dirty="0" smtClean="0">
                <a:solidFill>
                  <a:schemeClr val="tx1"/>
                </a:solidFill>
                <a:latin typeface="+mn-lt"/>
                <a:ea typeface="+mn-ea"/>
                <a:cs typeface="+mn-cs"/>
              </a:rPr>
              <a:t> 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makes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longer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possible</a:t>
            </a:r>
            <a:r>
              <a:rPr lang="it-IT" sz="1200"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endParaRPr lang="en-GB" baseline="0" dirty="0" smtClean="0"/>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endParaRPr lang="en-GB" baseline="0" dirty="0" smtClean="0"/>
          </a:p>
          <a:p>
            <a:pPr marL="171450" indent="-171450">
              <a:buFontTx/>
              <a:buChar char="-"/>
            </a:pPr>
            <a:r>
              <a:rPr lang="en-GB" baseline="0" dirty="0" smtClean="0"/>
              <a:t>YOU CAN SEE THIS DATABSE AS A PL accessible to everybody</a:t>
            </a:r>
            <a:endParaRPr lang="en-GB" baseline="0" dirty="0" smtClean="0"/>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endParaRPr lang="en-GB" baseline="0" dirty="0" smtClean="0"/>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mtClean="0"/>
              <a:t>Attac</a:t>
            </a:r>
            <a:r>
              <a:rPr lang="en-GB" baseline="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Being a miner, she can choose not to include in blocks the transactions directed to </a:t>
            </a:r>
            <a:r>
              <a:rPr lang="en-GB" sz="1200" kern="1200" err="1" smtClean="0">
                <a:solidFill>
                  <a:schemeClr val="tx1"/>
                </a:solidFill>
                <a:effectLst/>
                <a:latin typeface="+mn-lt"/>
                <a:ea typeface="+mn-ea"/>
                <a:cs typeface="+mn-cs"/>
              </a:rPr>
              <a:t>GovernMental</a:t>
            </a:r>
            <a:r>
              <a:rPr lang="en-GB" sz="1200" kern="120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the attacker can reorder the transactions, such that her one will appear first </a:t>
            </a:r>
            <a:endParaRPr lang="en-GB"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9616624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a:t>
            </a:r>
            <a:r>
              <a:rPr lang="en-GB" baseline="0" dirty="0" smtClean="0"/>
              <a:t>wants to buy a product from bob’s </a:t>
            </a:r>
            <a:r>
              <a:rPr lang="en-GB" baseline="0" dirty="0" smtClean="0"/>
              <a:t>store.</a:t>
            </a:r>
          </a:p>
          <a:p>
            <a:r>
              <a:rPr lang="en-GB" baseline="0" dirty="0" smtClean="0"/>
              <a:t>Recently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50</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a:t>
            </a:r>
            <a:r>
              <a:rPr lang="en-GB" baseline="0" dirty="0" smtClean="0"/>
              <a:t>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a:t>
            </a:r>
            <a:r>
              <a:rPr lang="en-GB" dirty="0" smtClean="0"/>
              <a:t>block is </a:t>
            </a:r>
            <a:r>
              <a:rPr lang="en-GB" dirty="0" smtClean="0"/>
              <a:t>added </a:t>
            </a:r>
            <a:r>
              <a:rPr lang="en-GB" dirty="0" smtClean="0"/>
              <a:t>to the </a:t>
            </a:r>
            <a:r>
              <a:rPr lang="en-GB" dirty="0" err="1" smtClean="0"/>
              <a:t>blockchain</a:t>
            </a:r>
            <a:r>
              <a:rPr lang="en-GB" dirty="0" smtClean="0"/>
              <a:t>,</a:t>
            </a:r>
            <a:r>
              <a:rPr lang="en-GB" baseline="0" dirty="0" smtClean="0"/>
              <a:t> </a:t>
            </a:r>
            <a:r>
              <a:rPr lang="en-GB" dirty="0" smtClean="0"/>
              <a:t>which </a:t>
            </a:r>
            <a:r>
              <a:rPr lang="en-GB" dirty="0" smtClean="0"/>
              <a:t>records the entire </a:t>
            </a:r>
            <a:r>
              <a:rPr lang="en-GB" dirty="0" smtClean="0"/>
              <a:t>NON-reversible</a:t>
            </a:r>
            <a:r>
              <a:rPr lang="en-GB" baseline="0" dirty="0" smtClean="0"/>
              <a:t> history </a:t>
            </a:r>
            <a:r>
              <a:rPr lang="en-GB" baseline="0" dirty="0" smtClean="0"/>
              <a:t>of </a:t>
            </a:r>
            <a:r>
              <a:rPr lang="en-GB" baseline="0" dirty="0" smtClean="0"/>
              <a:t>transaction in </a:t>
            </a:r>
            <a:r>
              <a:rPr lang="en-GB" baseline="0" dirty="0" smtClean="0"/>
              <a:t>a public </a:t>
            </a:r>
            <a:r>
              <a:rPr lang="en-GB" baseline="0" dirty="0" smtClean="0"/>
              <a:t>ledger</a:t>
            </a:r>
            <a:endParaRPr lang="en-GB" dirty="0" smtClean="0"/>
          </a:p>
          <a:p>
            <a:endParaRPr lang="en-GB" dirty="0" smtClean="0"/>
          </a:p>
          <a:p>
            <a:endParaRPr lang="en-GB" dirty="0" smtClean="0"/>
          </a:p>
          <a:p>
            <a:r>
              <a:rPr lang="en-GB" dirty="0" smtClean="0"/>
              <a:t>after the validation process the </a:t>
            </a:r>
            <a:r>
              <a:rPr lang="en-GB" dirty="0" smtClean="0"/>
              <a:t>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endParaRPr lang="en-GB" baseline="0" dirty="0" smtClean="0"/>
          </a:p>
          <a:p>
            <a:endParaRPr lang="en-GB" baseline="0" dirty="0" smtClean="0"/>
          </a:p>
          <a:p>
            <a:r>
              <a:rPr lang="en-GB" baseline="0" dirty="0" smtClean="0"/>
              <a:t>???? </a:t>
            </a:r>
            <a:r>
              <a:rPr lang="en-GB" baseline="0" dirty="0" err="1" smtClean="0"/>
              <a:t>tbd</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a:t>
            </a:r>
            <a:r>
              <a:rPr lang="en-GB" baseline="0" dirty="0" smtClean="0"/>
              <a:t>Cloud storage distributed systems across the network (like </a:t>
            </a:r>
            <a:r>
              <a:rPr lang="en-GB" baseline="0" dirty="0" err="1" smtClean="0"/>
              <a:t>StroJ</a:t>
            </a:r>
            <a:r>
              <a:rPr lang="en-GB" baseline="0" dirty="0" smtClean="0"/>
              <a:t>) where </a:t>
            </a:r>
            <a:r>
              <a:rPr lang="en-GB" baseline="0" dirty="0" smtClean="0"/>
              <a:t>each file is shredded and encrypted and </a:t>
            </a:r>
            <a:r>
              <a:rPr lang="en-GB" baseline="0" dirty="0" smtClean="0"/>
              <a:t>distributed across </a:t>
            </a:r>
            <a:r>
              <a:rPr lang="en-GB" baseline="0" dirty="0" smtClean="0"/>
              <a:t>the network) </a:t>
            </a:r>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a:t>
            </a:r>
            <a:r>
              <a:rPr lang="en-GB" baseline="0" dirty="0" smtClean="0"/>
              <a:t> or a program that </a:t>
            </a:r>
            <a:r>
              <a:rPr lang="en-GB" baseline="0" dirty="0" smtClean="0"/>
              <a:t>stores rules for negotiating the terms of a contract, </a:t>
            </a:r>
            <a:r>
              <a:rPr lang="en-GB" baseline="0" dirty="0" smtClean="0"/>
              <a:t>it automatically </a:t>
            </a:r>
            <a:r>
              <a:rPr lang="en-GB" baseline="0" dirty="0" smtClean="0"/>
              <a:t>verifies the contract and then executes the agreed </a:t>
            </a:r>
            <a:r>
              <a:rPr lang="en-GB" baseline="0" dirty="0" smtClean="0"/>
              <a:t>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a:t>
            </a:r>
            <a:r>
              <a:rPr lang="en-GB" baseline="0" dirty="0" smtClean="0"/>
              <a:t>have </a:t>
            </a:r>
            <a:r>
              <a:rPr lang="en-GB" baseline="0" dirty="0" smtClean="0"/>
              <a:t>to validate the </a:t>
            </a:r>
            <a:r>
              <a:rPr lang="en-GB" baseline="0" dirty="0" err="1" smtClean="0"/>
              <a:t>exectuion</a:t>
            </a:r>
            <a:r>
              <a:rPr lang="en-GB" baseline="0" dirty="0" smtClean="0"/>
              <a:t> of the </a:t>
            </a:r>
            <a:r>
              <a:rPr lang="en-GB" baseline="0" dirty="0" smtClean="0"/>
              <a:t>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2.jpg"/></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9.pn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1.gif"/><Relationship Id="rId4" Type="http://schemas.openxmlformats.org/officeDocument/2006/relationships/image" Target="../media/image62.png"/><Relationship Id="rId5" Type="http://schemas.openxmlformats.org/officeDocument/2006/relationships/image" Target="../media/image63.gif"/><Relationship Id="rId6" Type="http://schemas.openxmlformats.org/officeDocument/2006/relationships/image" Target="../media/image31.png"/><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a:latin typeface="+mj-lt"/>
              </a:rPr>
              <a:t>Ether</a:t>
            </a:r>
          </a:p>
          <a:p>
            <a:r>
              <a:rPr lang="en-GB" sz="3600" dirty="0">
                <a:latin typeface="+mj-lt"/>
              </a:rPr>
              <a:t>Solidity (high) &amp; EVM (low)</a:t>
            </a:r>
          </a:p>
          <a:p>
            <a:endParaRPr lang="en-GB" sz="36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a:t>
            </a:r>
            <a:r>
              <a:rPr lang="en-GB" dirty="0" smtClean="0"/>
              <a:t>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704694"/>
            <a:ext cx="10131425" cy="455756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t>
            </a:r>
            <a:r>
              <a:rPr lang="en-GB" sz="4000" dirty="0" smtClean="0">
                <a:latin typeface="+mj-lt"/>
              </a:rPr>
              <a:t>address</a:t>
            </a:r>
          </a:p>
          <a:p>
            <a:r>
              <a:rPr lang="en-GB" sz="4000" dirty="0" smtClean="0">
                <a:latin typeface="+mj-lt"/>
              </a:rPr>
              <a:t>Balance</a:t>
            </a:r>
          </a:p>
          <a:p>
            <a:r>
              <a:rPr lang="en-GB" sz="4000" dirty="0" err="1" smtClean="0">
                <a:latin typeface="+mj-lt"/>
              </a:rPr>
              <a:t>Fallback</a:t>
            </a:r>
            <a:r>
              <a:rPr lang="en-GB" sz="4000" dirty="0" smtClean="0">
                <a:latin typeface="+mj-lt"/>
              </a:rPr>
              <a:t> function()</a:t>
            </a:r>
          </a:p>
          <a:p>
            <a:r>
              <a:rPr lang="en-GB" sz="4000" dirty="0" smtClean="0">
                <a:latin typeface="+mj-lt"/>
              </a:rPr>
              <a:t>Variable </a:t>
            </a:r>
            <a:r>
              <a:rPr lang="en-GB" sz="3600" dirty="0" err="1" smtClean="0">
                <a:latin typeface="American Typewriter" charset="0"/>
                <a:ea typeface="American Typewriter" charset="0"/>
                <a:cs typeface="American Typewriter" charset="0"/>
              </a:rPr>
              <a:t>msg</a:t>
            </a:r>
            <a:r>
              <a:rPr lang="en-GB" sz="36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3800" dirty="0" smtClean="0">
                <a:latin typeface="+mj-lt"/>
              </a:rPr>
              <a:t>Gas limit</a:t>
            </a:r>
          </a:p>
          <a:p>
            <a:pPr lvl="1"/>
            <a:r>
              <a:rPr lang="en-GB" sz="3800" dirty="0" smtClean="0">
                <a:latin typeface="+mj-lt"/>
              </a:rPr>
              <a:t>Gas price</a:t>
            </a:r>
            <a:endParaRPr lang="en-GB" sz="38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a:t>
            </a:r>
            <a:r>
              <a:rPr lang="en-GB" dirty="0" smtClean="0"/>
              <a:t>	</a:t>
            </a:r>
            <a:r>
              <a:rPr lang="en-GB" sz="4000" dirty="0" smtClean="0"/>
              <a:t>Scenario </a:t>
            </a:r>
            <a:r>
              <a:rPr lang="en-GB" sz="4000" dirty="0" smtClean="0"/>
              <a:t>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t>
            </a:r>
            <a:r>
              <a:rPr lang="en-GB" dirty="0" smtClean="0"/>
              <a:t>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a:t>
            </a:r>
            <a:r>
              <a:rPr lang="en-GB" dirty="0" smtClean="0"/>
              <a:t>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1"/>
            <a:r>
              <a:rPr lang="en-GB" sz="32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fraudulent investment program </a:t>
            </a:r>
          </a:p>
          <a:p>
            <a:r>
              <a:rPr lang="en-GB" sz="3600" smtClean="0">
                <a:latin typeface="+mj-lt"/>
              </a:rPr>
              <a:t>Participants gain money from newcomers </a:t>
            </a:r>
          </a:p>
          <a:p>
            <a:r>
              <a:rPr lang="en-GB" sz="3600" smtClean="0">
                <a:latin typeface="+mj-lt"/>
              </a:rPr>
              <a:t>Owner collects fees paid to the contract</a:t>
            </a:r>
          </a:p>
          <a:p>
            <a:endParaRPr lang="en-GB" sz="360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dirty="0" smtClean="0">
                <a:latin typeface="+mj-lt"/>
              </a:rPr>
              <a:t>Required gas for cleaning the arrays, exceeds the maximum allowed for a single transaction </a:t>
            </a:r>
            <a:endParaRPr lang="en-GB" sz="36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Increase cost of </a:t>
            </a:r>
            <a:r>
              <a:rPr lang="en-GB" sz="3400" smtClean="0">
                <a:latin typeface="+mj-lt"/>
              </a:rPr>
              <a:t>external function</a:t>
            </a:r>
            <a:endParaRPr lang="en-GB" sz="3400" dirty="0" smtClean="0">
              <a:latin typeface="+mj-lt"/>
            </a:endParaRPr>
          </a:p>
          <a:p>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668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075331"/>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3473</TotalTime>
  <Words>4723</Words>
  <Application>Microsoft Macintosh PowerPoint</Application>
  <PresentationFormat>Widescreen</PresentationFormat>
  <Paragraphs>695</Paragraphs>
  <Slides>50</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50</vt:i4>
      </vt:variant>
    </vt:vector>
  </HeadingPairs>
  <TitlesOfParts>
    <vt:vector size="56"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POSSIBLE SOLUTIONS</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196</cp:revision>
  <dcterms:created xsi:type="dcterms:W3CDTF">2017-03-12T09:30:45Z</dcterms:created>
  <dcterms:modified xsi:type="dcterms:W3CDTF">2017-03-25T15:29:42Z</dcterms:modified>
</cp:coreProperties>
</file>